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80" r:id="rId5"/>
    <p:sldId id="257" r:id="rId6"/>
    <p:sldId id="272" r:id="rId7"/>
    <p:sldId id="274" r:id="rId8"/>
    <p:sldId id="262" r:id="rId9"/>
    <p:sldId id="265" r:id="rId10"/>
    <p:sldId id="267" r:id="rId11"/>
    <p:sldId id="260" r:id="rId12"/>
    <p:sldId id="268" r:id="rId13"/>
    <p:sldId id="261" r:id="rId14"/>
    <p:sldId id="263" r:id="rId15"/>
    <p:sldId id="264" r:id="rId16"/>
    <p:sldId id="271" r:id="rId17"/>
    <p:sldId id="269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82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81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42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4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57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31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71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61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2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151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4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1A3B-938E-452A-9C48-2EDF3936CA6F}" type="datetimeFigureOut">
              <a:rPr lang="hu-HU" smtClean="0"/>
              <a:t>2023. 11. 04.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5586-7610-4A89-A8E4-1FC97614B9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9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Eszkatol%C3%B3gia" TargetMode="External"/><Relationship Id="rId2" Type="http://schemas.openxmlformats.org/officeDocument/2006/relationships/hyperlink" Target="https://hu.wikipedia.org/wiki/Krisztol%C3%B3gi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ites.google.com/site/jezusafonoekoem/feladt%C3%A1k-e-az-adventist%C3%A1k-a-helyi-gy%C3%BClekezetek-vezet%C3%A9s%C3%A9nek-biblikus-modelj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2swkqwa-do&amp;t=229s&amp;ab_channel=Kereszt%C3%A9nyAdventK%C3%B6z%C3%B6ss%C3%A9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58047"/>
          </a:xfrm>
        </p:spPr>
        <p:txBody>
          <a:bodyPr>
            <a:normAutofit/>
          </a:bodyPr>
          <a:lstStyle/>
          <a:p>
            <a:r>
              <a:rPr lang="hu-HU" b="1" dirty="0" smtClean="0"/>
              <a:t>Tájékozódási pontok </a:t>
            </a:r>
            <a:r>
              <a:rPr lang="hu-HU" b="1" i="1" dirty="0" smtClean="0"/>
              <a:t>adventváróknak</a:t>
            </a:r>
            <a:br>
              <a:rPr lang="hu-HU" b="1" i="1" dirty="0" smtClean="0"/>
            </a:br>
            <a:r>
              <a:rPr lang="hu-HU" sz="2800" b="1" i="1" dirty="0" smtClean="0"/>
              <a:t>„</a:t>
            </a:r>
            <a:r>
              <a:rPr lang="hu-HU" sz="2800" dirty="0" smtClean="0"/>
              <a:t>Minthogy </a:t>
            </a:r>
            <a:r>
              <a:rPr lang="hu-HU" sz="2800" dirty="0"/>
              <a:t>pedig </a:t>
            </a:r>
            <a:r>
              <a:rPr lang="hu-HU" sz="2800" dirty="0" smtClean="0"/>
              <a:t>ekképpen </a:t>
            </a:r>
            <a:r>
              <a:rPr lang="hu-HU" sz="2800" dirty="0"/>
              <a:t>cselekeszem veled, </a:t>
            </a:r>
            <a:r>
              <a:rPr lang="hu-HU" sz="2800" b="1" dirty="0"/>
              <a:t>készülj Istened elé, oh Izráel</a:t>
            </a:r>
            <a:r>
              <a:rPr lang="hu-HU" sz="2800" dirty="0" smtClean="0"/>
              <a:t>!”(Ám.4:12.)</a:t>
            </a:r>
            <a:endParaRPr lang="hu-HU" sz="2800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815840"/>
            <a:ext cx="9144000" cy="1419497"/>
          </a:xfrm>
        </p:spPr>
        <p:txBody>
          <a:bodyPr/>
          <a:lstStyle/>
          <a:p>
            <a:r>
              <a:rPr lang="hu-HU" dirty="0" smtClean="0"/>
              <a:t>Néhány rendezőelv a késői eső előtt élők számára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16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u-HU" b="1" dirty="0" smtClean="0"/>
              <a:t>Eredménye 5 pontan összegezve</a:t>
            </a:r>
            <a:r>
              <a:rPr lang="hu-HU" dirty="0" smtClean="0"/>
              <a:t>:</a:t>
            </a:r>
          </a:p>
          <a:p>
            <a:pPr lvl="2" fontAlgn="base"/>
            <a:r>
              <a:rPr lang="hu-HU" b="1" dirty="0"/>
              <a:t>Krisztus személyesen</a:t>
            </a:r>
            <a:r>
              <a:rPr lang="hu-HU" dirty="0"/>
              <a:t>, láthatóan </a:t>
            </a:r>
            <a:r>
              <a:rPr lang="hu-HU" b="1" dirty="0"/>
              <a:t>jön el</a:t>
            </a:r>
            <a:r>
              <a:rPr lang="hu-HU" dirty="0"/>
              <a:t>. Eljövetele </a:t>
            </a:r>
            <a:r>
              <a:rPr lang="hu-HU" b="1" dirty="0"/>
              <a:t>megelőzi a millenniumot</a:t>
            </a:r>
            <a:r>
              <a:rPr lang="hu-HU" dirty="0"/>
              <a:t>.</a:t>
            </a:r>
          </a:p>
          <a:p>
            <a:pPr lvl="2" fontAlgn="base"/>
            <a:r>
              <a:rPr lang="hu-HU" dirty="0"/>
              <a:t>Jézus ma </a:t>
            </a:r>
            <a:r>
              <a:rPr lang="hu-HU" b="1" dirty="0"/>
              <a:t>a „szentek szentjében” szolgál </a:t>
            </a:r>
            <a:r>
              <a:rPr lang="hu-HU" dirty="0"/>
              <a:t>a mennyben, mint népének közbenjárója.</a:t>
            </a:r>
          </a:p>
          <a:p>
            <a:pPr lvl="2" fontAlgn="base"/>
            <a:r>
              <a:rPr lang="hu-HU" b="1" dirty="0"/>
              <a:t>Isten törvénye örök</a:t>
            </a:r>
            <a:r>
              <a:rPr lang="hu-HU" dirty="0"/>
              <a:t>, a negyedik parancsolat az Isten iránti hűség próbaköve.</a:t>
            </a:r>
          </a:p>
          <a:p>
            <a:pPr lvl="2" fontAlgn="base"/>
            <a:r>
              <a:rPr lang="hu-HU" dirty="0"/>
              <a:t>Az egyház feladata a Jelenések 14:6–12 verseiben található </a:t>
            </a:r>
            <a:r>
              <a:rPr lang="hu-HU" b="1" dirty="0"/>
              <a:t>„hármas angyali üzenet” </a:t>
            </a:r>
            <a:r>
              <a:rPr lang="hu-HU" dirty="0"/>
              <a:t>hirdetése.</a:t>
            </a:r>
          </a:p>
          <a:p>
            <a:pPr lvl="2" fontAlgn="base"/>
            <a:r>
              <a:rPr lang="hu-HU" dirty="0"/>
              <a:t>Az ember halandó, a </a:t>
            </a:r>
            <a:r>
              <a:rPr lang="hu-HU" b="1" dirty="0"/>
              <a:t>halhatatlanságot csak Krisztus által </a:t>
            </a:r>
            <a:r>
              <a:rPr lang="hu-HU" dirty="0"/>
              <a:t>nyerhetjük el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98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hu-HU" b="1" dirty="0" err="1" smtClean="0"/>
              <a:t>Krisztológia</a:t>
            </a:r>
            <a:r>
              <a:rPr lang="hu-HU" b="1" dirty="0" smtClean="0"/>
              <a:t> és </a:t>
            </a:r>
            <a:r>
              <a:rPr lang="hu-HU" b="1" dirty="0" err="1" smtClean="0"/>
              <a:t>eschatalógia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i="1" dirty="0" err="1" smtClean="0"/>
              <a:t>Krisztológia</a:t>
            </a:r>
            <a:r>
              <a:rPr lang="hu-HU" b="1" dirty="0" smtClean="0"/>
              <a:t>: </a:t>
            </a:r>
            <a:r>
              <a:rPr lang="hu-HU" dirty="0" smtClean="0"/>
              <a:t>… a </a:t>
            </a:r>
            <a:r>
              <a:rPr lang="hu-HU" dirty="0"/>
              <a:t>keresztény teológia azon ága, amely </a:t>
            </a:r>
            <a:r>
              <a:rPr lang="hu-HU" b="1" dirty="0"/>
              <a:t>elsősorban Jézus Krisztus természetével és személyével </a:t>
            </a:r>
            <a:r>
              <a:rPr lang="hu-HU" b="1" dirty="0" smtClean="0"/>
              <a:t>foglalkozik.</a:t>
            </a:r>
            <a:r>
              <a:rPr lang="hu-HU" dirty="0" smtClean="0"/>
              <a:t> </a:t>
            </a:r>
            <a:r>
              <a:rPr lang="hu-HU" dirty="0"/>
              <a:t>a bibliai evangéliumok és Újszövetség alapján. </a:t>
            </a:r>
            <a:r>
              <a:rPr lang="hu-HU" dirty="0" smtClean="0"/>
              <a:t>… </a:t>
            </a:r>
            <a:r>
              <a:rPr lang="hu-HU" dirty="0"/>
              <a:t>A </a:t>
            </a:r>
            <a:r>
              <a:rPr lang="hu-HU" dirty="0" err="1"/>
              <a:t>krisztológia</a:t>
            </a:r>
            <a:r>
              <a:rPr lang="hu-HU" dirty="0"/>
              <a:t> </a:t>
            </a:r>
            <a:r>
              <a:rPr lang="hu-HU" b="1" dirty="0"/>
              <a:t>célja</a:t>
            </a:r>
            <a:r>
              <a:rPr lang="hu-HU" dirty="0"/>
              <a:t>, hogy Jézus </a:t>
            </a:r>
            <a:r>
              <a:rPr lang="hu-HU" dirty="0" smtClean="0"/>
              <a:t>életének, tanításainak tanulmányozásával </a:t>
            </a:r>
            <a:r>
              <a:rPr lang="hu-HU" dirty="0"/>
              <a:t>jobban </a:t>
            </a:r>
            <a:r>
              <a:rPr lang="hu-HU" b="1" dirty="0"/>
              <a:t>érthetővé váljon Jézus személye és a megváltásban betöltött szerepe</a:t>
            </a:r>
            <a:r>
              <a:rPr lang="hu-HU" dirty="0" smtClean="0"/>
              <a:t>. </a:t>
            </a:r>
            <a:r>
              <a:rPr lang="hu-HU" sz="1600" dirty="0" smtClean="0"/>
              <a:t>(</a:t>
            </a:r>
            <a:r>
              <a:rPr lang="hu-HU" sz="1600" dirty="0" smtClean="0">
                <a:hlinkClick r:id="rId2"/>
              </a:rPr>
              <a:t>https://hu.wikipedia.org/wiki/Krisztol%C3%B3gia</a:t>
            </a:r>
            <a:r>
              <a:rPr lang="hu-HU" sz="1600" dirty="0" smtClean="0"/>
              <a:t>)</a:t>
            </a:r>
          </a:p>
          <a:p>
            <a:endParaRPr lang="hu-HU" dirty="0" smtClean="0"/>
          </a:p>
          <a:p>
            <a:r>
              <a:rPr lang="hu-HU" b="1" i="1" dirty="0" err="1" smtClean="0"/>
              <a:t>Eschatalógia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hu-HU" dirty="0"/>
              <a:t>Az </a:t>
            </a:r>
            <a:r>
              <a:rPr lang="hu-HU" dirty="0" err="1" smtClean="0"/>
              <a:t>eschatalógia</a:t>
            </a:r>
            <a:r>
              <a:rPr lang="hu-HU" dirty="0" smtClean="0"/>
              <a:t> </a:t>
            </a:r>
            <a:r>
              <a:rPr lang="hu-HU" dirty="0"/>
              <a:t>a vallási rendszerekben az emberek és a világ végső sorsának </a:t>
            </a:r>
            <a:r>
              <a:rPr lang="hu-HU" dirty="0" smtClean="0"/>
              <a:t>doktrínája </a:t>
            </a:r>
            <a:r>
              <a:rPr lang="hu-HU" sz="1600" dirty="0" smtClean="0"/>
              <a:t>(</a:t>
            </a:r>
            <a:r>
              <a:rPr lang="hu-HU" sz="1600" dirty="0" smtClean="0">
                <a:hlinkClick r:id="rId3"/>
              </a:rPr>
              <a:t>https://hu.wikipedia.org/wiki/Eszkatol%C3%B3gia</a:t>
            </a:r>
            <a:r>
              <a:rPr lang="hu-HU" sz="1600" dirty="0" smtClean="0"/>
              <a:t>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5114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838200" y="2633239"/>
            <a:ext cx="5181600" cy="3543724"/>
          </a:xfrm>
        </p:spPr>
        <p:txBody>
          <a:bodyPr/>
          <a:lstStyle/>
          <a:p>
            <a:r>
              <a:rPr lang="hu-HU" b="1" dirty="0" smtClean="0"/>
              <a:t>Herbert Edgar </a:t>
            </a:r>
            <a:r>
              <a:rPr lang="hu-HU" b="1" dirty="0" err="1" smtClean="0"/>
              <a:t>Douglass</a:t>
            </a:r>
            <a:r>
              <a:rPr lang="hu-HU" b="1" dirty="0"/>
              <a:t>; </a:t>
            </a:r>
            <a:endParaRPr lang="hu-HU" b="1" dirty="0" smtClean="0"/>
          </a:p>
          <a:p>
            <a:r>
              <a:rPr lang="hu-HU" b="1" dirty="0" smtClean="0"/>
              <a:t>Jean </a:t>
            </a:r>
            <a:r>
              <a:rPr lang="hu-HU" b="1" dirty="0" err="1" smtClean="0"/>
              <a:t>Zürher</a:t>
            </a:r>
            <a:endParaRPr lang="hu-HU" b="1" dirty="0" smtClean="0"/>
          </a:p>
          <a:p>
            <a:r>
              <a:rPr lang="hu-HU" b="1" dirty="0" smtClean="0"/>
              <a:t>„</a:t>
            </a:r>
            <a:r>
              <a:rPr lang="hu-HU" b="1" i="1" dirty="0" smtClean="0"/>
              <a:t>nem lehet különválasztani vagy átdolgozni a </a:t>
            </a:r>
            <a:r>
              <a:rPr lang="hu-HU" b="1" i="1" dirty="0" err="1" smtClean="0"/>
              <a:t>krisztológiát</a:t>
            </a:r>
            <a:r>
              <a:rPr lang="hu-HU" b="1" i="1" dirty="0" smtClean="0"/>
              <a:t> úgy, hogy az ne legyen hatással az </a:t>
            </a:r>
            <a:r>
              <a:rPr lang="hu-HU" b="1" i="1" dirty="0" err="1" smtClean="0"/>
              <a:t>eszkatalógiára</a:t>
            </a:r>
            <a:r>
              <a:rPr lang="hu-HU" b="1" dirty="0" smtClean="0"/>
              <a:t>” </a:t>
            </a:r>
            <a:r>
              <a:rPr lang="hu-HU" dirty="0" smtClean="0"/>
              <a:t>(</a:t>
            </a:r>
            <a:r>
              <a:rPr lang="hu-HU" dirty="0" err="1" smtClean="0"/>
              <a:t>H.Douglass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3748" y="3828025"/>
            <a:ext cx="2127688" cy="30299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386" y="1094842"/>
            <a:ext cx="2052845" cy="2949650"/>
          </a:xfrm>
          <a:prstGeom prst="rect">
            <a:avLst/>
          </a:prstGeom>
        </p:spPr>
      </p:pic>
      <p:pic>
        <p:nvPicPr>
          <p:cNvPr id="1026" name="Picture 2" descr="Testvérünk lett - BIK Könyvkiad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612" y="3828025"/>
            <a:ext cx="1958199" cy="29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694" y="1130818"/>
            <a:ext cx="2019185" cy="28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hu-HU" b="1" dirty="0" smtClean="0"/>
              <a:t>1888-Miért volt szükség a hit általi megigazulásra?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33160" cy="4351338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Hova jutott el </a:t>
            </a:r>
            <a:r>
              <a:rPr lang="hu-HU" dirty="0" smtClean="0"/>
              <a:t>az elhívott nép 1844-től 1888-ig? </a:t>
            </a:r>
          </a:p>
          <a:p>
            <a:pPr lvl="1"/>
            <a:r>
              <a:rPr lang="hu-HU" dirty="0" smtClean="0"/>
              <a:t>Mit jelent a </a:t>
            </a:r>
            <a:r>
              <a:rPr lang="hu-HU" dirty="0" err="1" smtClean="0"/>
              <a:t>laodiceai</a:t>
            </a:r>
            <a:r>
              <a:rPr lang="hu-HU" dirty="0" smtClean="0"/>
              <a:t> állapot?</a:t>
            </a:r>
          </a:p>
          <a:p>
            <a:r>
              <a:rPr lang="hu-HU" dirty="0" smtClean="0"/>
              <a:t>Milyen tünetei voltak ennek? </a:t>
            </a:r>
          </a:p>
          <a:p>
            <a:pPr lvl="1"/>
            <a:r>
              <a:rPr lang="hu-HU" dirty="0" smtClean="0"/>
              <a:t>Egyéni és szervezeti tünetek(!!):</a:t>
            </a:r>
          </a:p>
          <a:p>
            <a:pPr lvl="1"/>
            <a:r>
              <a:rPr lang="hu-HU" b="1" dirty="0"/>
              <a:t>P. </a:t>
            </a:r>
            <a:r>
              <a:rPr lang="hu-HU" b="1" dirty="0" err="1"/>
              <a:t>Gerard</a:t>
            </a:r>
            <a:r>
              <a:rPr lang="hu-HU" b="1" dirty="0"/>
              <a:t> </a:t>
            </a:r>
            <a:r>
              <a:rPr lang="hu-HU" b="1" dirty="0" err="1" smtClean="0"/>
              <a:t>Darmsteegt</a:t>
            </a:r>
            <a:r>
              <a:rPr lang="hu-HU" b="1" dirty="0" smtClean="0"/>
              <a:t>: </a:t>
            </a:r>
            <a:r>
              <a:rPr lang="hu-HU" b="1" i="1" dirty="0"/>
              <a:t>Feladták-e az adventisták a helyi gyülekezetek vezetésének biblikus modelljét </a:t>
            </a:r>
            <a:r>
              <a:rPr lang="hu-HU" b="1" i="1" dirty="0" smtClean="0"/>
              <a:t>(</a:t>
            </a:r>
            <a:r>
              <a:rPr lang="hu-HU" b="1" i="1" dirty="0" smtClean="0">
                <a:hlinkClick r:id="rId2"/>
              </a:rPr>
              <a:t>https</a:t>
            </a:r>
            <a:r>
              <a:rPr lang="hu-HU" b="1" i="1" dirty="0">
                <a:hlinkClick r:id="rId2"/>
              </a:rPr>
              <a:t>://</a:t>
            </a:r>
            <a:r>
              <a:rPr lang="hu-HU" b="1" i="1" dirty="0" smtClean="0">
                <a:hlinkClick r:id="rId2"/>
              </a:rPr>
              <a:t>sites.google.com/site/jezusafonoekoem/feladt%C3%A1k-e-az-adventist%C3%A1k-a-helyi-gy%C3%BClekezetek-vezet%C3%A9s%C3%A9nek-biblikus-modelje</a:t>
            </a:r>
            <a:r>
              <a:rPr lang="hu-HU" b="1" i="1" dirty="0" smtClean="0"/>
              <a:t>)</a:t>
            </a:r>
            <a:endParaRPr lang="hu-HU" dirty="0" smtClean="0"/>
          </a:p>
          <a:p>
            <a:r>
              <a:rPr lang="hu-HU" dirty="0" smtClean="0"/>
              <a:t>Miért bontakozott ki ellenállás a megújulás üzenetével szemben?</a:t>
            </a:r>
          </a:p>
          <a:p>
            <a:r>
              <a:rPr lang="hu-HU" dirty="0" smtClean="0"/>
              <a:t>Közben mi történik az amerikai társadalomban?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65323" y="1825625"/>
            <a:ext cx="29953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hu-HU" b="1" dirty="0" smtClean="0"/>
              <a:t>Az adventvárás előképei, kettős próféciái, párhuzamai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 két advent hasonlóságainak jelentősége: </a:t>
            </a:r>
            <a:r>
              <a:rPr lang="hu-HU" b="1" dirty="0" smtClean="0"/>
              <a:t>messiási próféciákban vannak részletezve</a:t>
            </a:r>
          </a:p>
          <a:p>
            <a:r>
              <a:rPr lang="hu-HU" i="1" dirty="0"/>
              <a:t>„És igen </a:t>
            </a:r>
            <a:r>
              <a:rPr lang="hu-HU" b="1" i="1" dirty="0"/>
              <a:t>biztos</a:t>
            </a:r>
            <a:r>
              <a:rPr lang="hu-HU" i="1" dirty="0"/>
              <a:t> nálunk </a:t>
            </a:r>
            <a:r>
              <a:rPr lang="hu-HU" b="1" i="1" dirty="0"/>
              <a:t>a prófétai beszéd</a:t>
            </a:r>
            <a:r>
              <a:rPr lang="hu-HU" i="1" dirty="0"/>
              <a:t>, amelyre jól teszitek, ha figyelmeztek, mint sötét helyen világító szövétnekre, míg </a:t>
            </a:r>
            <a:r>
              <a:rPr lang="hu-HU" b="1" i="1" dirty="0"/>
              <a:t>nappal virrad és hajnalcsillag kél fel </a:t>
            </a:r>
            <a:r>
              <a:rPr lang="hu-HU" b="1" i="1" dirty="0" smtClean="0"/>
              <a:t>szívetekben</a:t>
            </a:r>
            <a:r>
              <a:rPr lang="hu-HU" i="1" dirty="0" smtClean="0"/>
              <a:t>…”</a:t>
            </a:r>
            <a:endParaRPr lang="hu-HU" dirty="0" smtClean="0"/>
          </a:p>
          <a:p>
            <a:endParaRPr lang="hu-HU" b="1" dirty="0"/>
          </a:p>
        </p:txBody>
      </p:sp>
      <p:pic>
        <p:nvPicPr>
          <p:cNvPr id="2050" name="Picture 2" descr="A Szabadító jövetele II. kötet - BIK Könyvkiadó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36" y="1825625"/>
            <a:ext cx="26845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hu-HU" b="1" dirty="0" smtClean="0"/>
              <a:t>Párhuzamok az 1. és a 2. advent között: milyen következményei vannak ennek?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Krisztus ugyanaz</a:t>
            </a:r>
            <a:r>
              <a:rPr lang="hu-HU" dirty="0" smtClean="0"/>
              <a:t>, aki ismét eljön</a:t>
            </a:r>
          </a:p>
          <a:p>
            <a:r>
              <a:rPr lang="hu-HU" dirty="0" smtClean="0"/>
              <a:t>Elhívott népének állapota </a:t>
            </a:r>
            <a:r>
              <a:rPr lang="hu-HU" b="1" dirty="0" smtClean="0"/>
              <a:t>útkészítő</a:t>
            </a:r>
            <a:r>
              <a:rPr lang="hu-HU" dirty="0" smtClean="0"/>
              <a:t>t tesz </a:t>
            </a:r>
            <a:r>
              <a:rPr lang="hu-HU" b="1" dirty="0" smtClean="0"/>
              <a:t>szükséges</a:t>
            </a:r>
            <a:r>
              <a:rPr lang="hu-HU" dirty="0" smtClean="0"/>
              <a:t>sé</a:t>
            </a:r>
          </a:p>
          <a:p>
            <a:r>
              <a:rPr lang="hu-HU" dirty="0" smtClean="0"/>
              <a:t>Az </a:t>
            </a:r>
            <a:r>
              <a:rPr lang="hu-HU" b="1" dirty="0" smtClean="0"/>
              <a:t>üzenet tárgya ugyan az</a:t>
            </a:r>
            <a:r>
              <a:rPr lang="hu-HU" dirty="0" smtClean="0"/>
              <a:t>(!): megbánást, megújuló hitet eredményez!</a:t>
            </a:r>
          </a:p>
          <a:p>
            <a:r>
              <a:rPr lang="hu-HU" dirty="0" smtClean="0"/>
              <a:t>Népe</a:t>
            </a:r>
          </a:p>
          <a:p>
            <a:pPr lvl="1"/>
            <a:r>
              <a:rPr lang="hu-HU" b="1" dirty="0"/>
              <a:t>e</a:t>
            </a:r>
            <a:r>
              <a:rPr lang="hu-HU" b="1" dirty="0" smtClean="0"/>
              <a:t>gyrésze elfogadja </a:t>
            </a:r>
            <a:r>
              <a:rPr lang="hu-HU" dirty="0" smtClean="0"/>
              <a:t>Mestere üzenetét</a:t>
            </a:r>
          </a:p>
          <a:p>
            <a:pPr lvl="1"/>
            <a:r>
              <a:rPr lang="hu-HU" b="1" dirty="0"/>
              <a:t>m</a:t>
            </a:r>
            <a:r>
              <a:rPr lang="hu-HU" b="1" dirty="0" smtClean="0"/>
              <a:t>ásik része </a:t>
            </a:r>
            <a:r>
              <a:rPr lang="hu-HU" b="1" dirty="0"/>
              <a:t>ellenkezik </a:t>
            </a:r>
            <a:r>
              <a:rPr lang="hu-HU" dirty="0"/>
              <a:t>a mennyei </a:t>
            </a:r>
            <a:r>
              <a:rPr lang="hu-HU" dirty="0" smtClean="0"/>
              <a:t>üzenettel; (</a:t>
            </a:r>
            <a:r>
              <a:rPr lang="hu-HU" b="1" dirty="0" smtClean="0"/>
              <a:t>Rostálás!!)</a:t>
            </a:r>
          </a:p>
          <a:p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Tube</a:t>
            </a:r>
            <a:r>
              <a:rPr lang="hu-HU" dirty="0" smtClean="0"/>
              <a:t>, 2022. október, Zugliget: </a:t>
            </a:r>
            <a:r>
              <a:rPr lang="hu-HU" sz="1800" dirty="0" smtClean="0">
                <a:hlinkClick r:id="rId2"/>
              </a:rPr>
              <a:t> https</a:t>
            </a:r>
            <a:r>
              <a:rPr lang="hu-HU" sz="1800" dirty="0">
                <a:hlinkClick r:id="rId2"/>
              </a:rPr>
              <a:t>://</a:t>
            </a:r>
            <a:r>
              <a:rPr lang="hu-HU" sz="1800" dirty="0" smtClean="0">
                <a:hlinkClick r:id="rId2"/>
              </a:rPr>
              <a:t>www.youtube.com/watch?v=S2swkqwa-do&amp;t=229s&amp;ab_channel=Kereszt%C3%A9nyAdventK%C3%B6z%C3%B6ss%C3%A9g</a:t>
            </a:r>
            <a:endParaRPr lang="hu-HU" sz="18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95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6291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hu-HU" b="1" dirty="0"/>
              <a:t>Befejezés: a megújulás és reformáció sorrendjének kérdése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3703"/>
            <a:ext cx="10515600" cy="485326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hu-HU" u="sng" dirty="0" smtClean="0"/>
          </a:p>
          <a:p>
            <a:pPr marL="457200" lvl="1" indent="0">
              <a:buNone/>
            </a:pPr>
            <a:r>
              <a:rPr lang="hu-HU" i="1" dirty="0" smtClean="0"/>
              <a:t>„És </a:t>
            </a:r>
            <a:r>
              <a:rPr lang="hu-HU" i="1" dirty="0" err="1" smtClean="0"/>
              <a:t>feloldódék</a:t>
            </a:r>
            <a:r>
              <a:rPr lang="hu-HU" i="1" dirty="0" smtClean="0"/>
              <a:t> (Zakariás)… szája és nyelve azonnal, … </a:t>
            </a:r>
            <a:r>
              <a:rPr lang="hu-HU" b="1" i="1" dirty="0" err="1" smtClean="0"/>
              <a:t>beteljesedék</a:t>
            </a:r>
            <a:r>
              <a:rPr lang="hu-HU" b="1" i="1" dirty="0" smtClean="0"/>
              <a:t> Szent Lélekkel és </a:t>
            </a:r>
            <a:r>
              <a:rPr lang="hu-HU" b="1" i="1" dirty="0" err="1" smtClean="0"/>
              <a:t>prófétála</a:t>
            </a:r>
            <a:r>
              <a:rPr lang="hu-HU" b="1" i="1" dirty="0" smtClean="0"/>
              <a:t> </a:t>
            </a:r>
            <a:r>
              <a:rPr lang="hu-HU" i="1" dirty="0" smtClean="0"/>
              <a:t>mondván:</a:t>
            </a:r>
          </a:p>
          <a:p>
            <a:pPr marL="457200" lvl="1" indent="0">
              <a:buNone/>
            </a:pPr>
            <a:r>
              <a:rPr lang="hu-HU" i="1" dirty="0" smtClean="0"/>
              <a:t>Te pedig, kisgyermek, a magasságos </a:t>
            </a:r>
            <a:r>
              <a:rPr lang="hu-HU" b="1" i="1" dirty="0" smtClean="0"/>
              <a:t>Isten prófétájának </a:t>
            </a:r>
            <a:r>
              <a:rPr lang="hu-HU" b="1" i="1" dirty="0" err="1" smtClean="0"/>
              <a:t>hivattatol</a:t>
            </a:r>
            <a:r>
              <a:rPr lang="hu-HU" i="1" dirty="0"/>
              <a:t>.</a:t>
            </a:r>
            <a:r>
              <a:rPr lang="hu-HU" i="1" dirty="0" smtClean="0"/>
              <a:t> Mert </a:t>
            </a:r>
            <a:r>
              <a:rPr lang="hu-HU" b="1" i="1" dirty="0" smtClean="0"/>
              <a:t>az Úr előtt jársz</a:t>
            </a:r>
            <a:r>
              <a:rPr lang="hu-HU" i="1" dirty="0" smtClean="0"/>
              <a:t>, hogy az ő utait megkészítsed; </a:t>
            </a:r>
          </a:p>
          <a:p>
            <a:pPr marL="457200" lvl="1" indent="0">
              <a:buNone/>
            </a:pPr>
            <a:r>
              <a:rPr lang="hu-HU" i="1" dirty="0" smtClean="0"/>
              <a:t>És </a:t>
            </a:r>
            <a:r>
              <a:rPr lang="hu-HU" b="1" i="1" dirty="0" smtClean="0"/>
              <a:t>az üdvösség ismeretére megtanítsad az ő népét, a bűnöknek bocsánatában. </a:t>
            </a:r>
          </a:p>
          <a:p>
            <a:pPr marL="457200" lvl="1" indent="0">
              <a:buNone/>
            </a:pPr>
            <a:r>
              <a:rPr lang="hu-HU" dirty="0" smtClean="0"/>
              <a:t>Hogy megjelenjék azoknak, a kik a sötétségben és a halálnak árnyékában ülnek; hogy </a:t>
            </a:r>
            <a:r>
              <a:rPr lang="hu-HU" b="1" dirty="0" smtClean="0"/>
              <a:t>igazgassa a mi lábainkat a békességnek útjára</a:t>
            </a:r>
            <a:r>
              <a:rPr lang="hu-HU" dirty="0" smtClean="0"/>
              <a:t>!” (Lk.1:64-79.)</a:t>
            </a:r>
          </a:p>
          <a:p>
            <a:pPr marL="0" indent="0">
              <a:buNone/>
            </a:pPr>
            <a:endParaRPr lang="hu-HU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hu-HU" sz="2600" dirty="0" smtClean="0"/>
              <a:t>	„Azzal, hogy Krisztus első adventjét készítette elő, </a:t>
            </a:r>
            <a:r>
              <a:rPr lang="hu-HU" sz="2600" b="1" dirty="0" smtClean="0"/>
              <a:t>azokat jelképezte, 	akiknek egy népet kell elkészíteniük a mi Urunk második eljövetelére</a:t>
            </a:r>
            <a:r>
              <a:rPr lang="hu-HU" sz="2600" dirty="0" smtClean="0"/>
              <a:t>.” 	(JÉ.74.)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0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16383" cy="435133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Megújult (felismerés, megbánás, buzgalom) gondolkozás nélkül nincs reformálódás (változás)!!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50080" y="1825625"/>
            <a:ext cx="679268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i="1" dirty="0"/>
              <a:t>Nincs üdvösség megtérés nélkül. Nincs üdvösség bűnbánat nélkül… </a:t>
            </a:r>
            <a:r>
              <a:rPr lang="hu-HU" i="1" dirty="0"/>
              <a:t>Mihelyt a bűnös a törvény felé fordul, bűne egyértelművé válik számára, tudatára ébred, és elítéltetik. Egyetlen </a:t>
            </a:r>
            <a:r>
              <a:rPr lang="hu-HU" b="1" i="1" dirty="0"/>
              <a:t>vigaszt és reményt a Golgota keresztjének láttán talál</a:t>
            </a:r>
            <a:r>
              <a:rPr lang="hu-HU" i="1" dirty="0"/>
              <a:t>… </a:t>
            </a:r>
          </a:p>
          <a:p>
            <a:pPr marL="0" indent="0">
              <a:buNone/>
            </a:pPr>
            <a:r>
              <a:rPr lang="hu-HU" i="1" dirty="0" smtClean="0"/>
              <a:t>Isten </a:t>
            </a:r>
            <a:r>
              <a:rPr lang="hu-HU" i="1" dirty="0"/>
              <a:t>szívünk teljes átadását kéri, hogy megigazíthasson; </a:t>
            </a:r>
            <a:r>
              <a:rPr lang="hu-HU" b="1" i="1" dirty="0"/>
              <a:t>ahhoz, hogy az ember igaz maradjon, állandó engedelmességre van szükség</a:t>
            </a:r>
            <a:r>
              <a:rPr lang="hu-HU" i="1" dirty="0"/>
              <a:t>, cselekvő, élő hit által, </a:t>
            </a:r>
            <a:r>
              <a:rPr lang="hu-HU" b="1" i="1" dirty="0"/>
              <a:t>amely szeretet által munkálkodik </a:t>
            </a:r>
            <a:r>
              <a:rPr lang="hu-HU" i="1" dirty="0"/>
              <a:t>és megtisztítja a lelket.</a:t>
            </a:r>
          </a:p>
          <a:p>
            <a:pPr marL="0" indent="0">
              <a:buNone/>
            </a:pPr>
            <a:r>
              <a:rPr lang="hu-HU" i="1" dirty="0"/>
              <a:t>Jakab így ír Ábrahámról:.. Látod, hogy </a:t>
            </a:r>
            <a:r>
              <a:rPr lang="hu-HU" b="1" i="1" dirty="0"/>
              <a:t>a hit együtt munkálkodott az ő cselekedeteivel, és a cselekedetekből lett teljessé a hit</a:t>
            </a:r>
            <a:r>
              <a:rPr lang="hu-HU" i="1" dirty="0"/>
              <a:t>;… </a:t>
            </a:r>
            <a:r>
              <a:rPr lang="hu-HU" i="1" dirty="0" smtClean="0"/>
              <a:t>Látjátok </a:t>
            </a:r>
            <a:r>
              <a:rPr lang="hu-HU" i="1" dirty="0"/>
              <a:t>tehát, hogy cselekedetekből igazul meg az ember, és </a:t>
            </a:r>
            <a:r>
              <a:rPr lang="hu-HU" b="1" i="1" dirty="0"/>
              <a:t>nem csupán hitből</a:t>
            </a:r>
            <a:r>
              <a:rPr lang="hu-HU" i="1" dirty="0"/>
              <a:t>.” (Jakab 2:21–24) </a:t>
            </a:r>
            <a:r>
              <a:rPr lang="hu-HU" i="1" dirty="0" smtClean="0"/>
              <a:t>(</a:t>
            </a:r>
            <a:r>
              <a:rPr lang="hu-HU" dirty="0" err="1" smtClean="0"/>
              <a:t>Review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Herald</a:t>
            </a:r>
            <a:r>
              <a:rPr lang="hu-HU" dirty="0"/>
              <a:t>, 1890. november 4-i szám, „Krisztus az élet útja</a:t>
            </a:r>
            <a:r>
              <a:rPr lang="hu-HU" dirty="0" smtClean="0"/>
              <a:t>”)</a:t>
            </a:r>
            <a:endParaRPr lang="hu-HU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79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968137"/>
            <a:ext cx="3968931" cy="4208825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Ne várjunk el, mert emberi motiváció kevés a változáshoz!!</a:t>
            </a:r>
          </a:p>
          <a:p>
            <a:r>
              <a:rPr lang="hu-HU" dirty="0" smtClean="0"/>
              <a:t>Ne </a:t>
            </a:r>
            <a:r>
              <a:rPr lang="hu-HU" dirty="0" err="1"/>
              <a:t>hitvitázzunk</a:t>
            </a:r>
            <a:r>
              <a:rPr lang="hu-HU" dirty="0"/>
              <a:t>! Ne hitvédelmet folytassunk! 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876800" y="1825625"/>
            <a:ext cx="6477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i="1" dirty="0"/>
              <a:t>Nem tártuk az emberek elé Krisztus igazságát és az Ő nagyszerű megváltási tervének teljes erejét. </a:t>
            </a:r>
            <a:r>
              <a:rPr lang="hu-HU" i="1" dirty="0"/>
              <a:t>Kihagytuk </a:t>
            </a:r>
            <a:r>
              <a:rPr lang="hu-HU" b="1" i="1" dirty="0"/>
              <a:t>Krisztust és az Ő páratlan szeretetét, </a:t>
            </a:r>
            <a:r>
              <a:rPr lang="hu-HU" i="1" dirty="0"/>
              <a:t>elméleteket és érveléseket hoztunk be, és érvelő fejtegetéseket prédikáltunk. FW 15.3.</a:t>
            </a:r>
          </a:p>
          <a:p>
            <a:pPr marL="0" indent="0">
              <a:buNone/>
            </a:pPr>
            <a:r>
              <a:rPr lang="hu-HU" b="1" i="1" dirty="0"/>
              <a:t>Meg nem tért emberek álltak a szószékekre prédikálni. </a:t>
            </a:r>
            <a:r>
              <a:rPr lang="hu-HU" i="1" dirty="0"/>
              <a:t>Saját szívük </a:t>
            </a:r>
            <a:r>
              <a:rPr lang="hu-HU" b="1" i="1" u="sng" dirty="0"/>
              <a:t>soha nem tapasztalta </a:t>
            </a:r>
            <a:r>
              <a:rPr lang="hu-HU" b="1" i="1" dirty="0"/>
              <a:t>meg </a:t>
            </a:r>
            <a:r>
              <a:rPr lang="hu-HU" i="1" dirty="0"/>
              <a:t>élő, ragaszkodó, bizakodó hitük által a </a:t>
            </a:r>
            <a:r>
              <a:rPr lang="hu-HU" b="1" i="1" u="sng" dirty="0"/>
              <a:t>bűneik bocsánatának édes bizonyítékát</a:t>
            </a:r>
            <a:r>
              <a:rPr lang="hu-HU" i="1" dirty="0"/>
              <a:t>… Ha a Golgota keresztjére nézel, vágyat fogsz érezni a kereszt hordozására.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 smtClean="0"/>
              <a:t>(EGW, általános kézirat,1890, </a:t>
            </a:r>
            <a:r>
              <a:rPr lang="hu-HU" dirty="0"/>
              <a:t>a Battle </a:t>
            </a:r>
            <a:r>
              <a:rPr lang="hu-HU" dirty="0" err="1"/>
              <a:t>Creek</a:t>
            </a:r>
            <a:r>
              <a:rPr lang="hu-HU" dirty="0"/>
              <a:t>-i lelkészi ülések idején írt; </a:t>
            </a:r>
            <a:r>
              <a:rPr lang="hu-HU" dirty="0" smtClean="0"/>
              <a:t>1890</a:t>
            </a:r>
            <a:r>
              <a:rPr lang="hu-HU" dirty="0"/>
              <a:t>, 36. számú kézirat, </a:t>
            </a:r>
            <a:r>
              <a:rPr lang="hu-HU" dirty="0" smtClean="0"/>
              <a:t>R&amp;H, </a:t>
            </a:r>
            <a:r>
              <a:rPr lang="hu-HU" dirty="0"/>
              <a:t>1977. február </a:t>
            </a:r>
            <a:r>
              <a:rPr lang="hu-HU" dirty="0" smtClean="0"/>
              <a:t>24; R&amp;H </a:t>
            </a:r>
            <a:r>
              <a:rPr lang="hu-HU" dirty="0"/>
              <a:t>1977. március 3.)</a:t>
            </a:r>
          </a:p>
        </p:txBody>
      </p:sp>
    </p:spTree>
    <p:extLst>
      <p:ext uri="{BB962C8B-B14F-4D97-AF65-F5344CB8AC3E}">
        <p14:creationId xmlns:p14="http://schemas.microsoft.com/office/powerpoint/2010/main" val="5929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körülmények hatása: </a:t>
            </a:r>
          </a:p>
          <a:p>
            <a:pPr marL="0" indent="0">
              <a:buNone/>
            </a:pPr>
            <a:r>
              <a:rPr lang="hu-HU" dirty="0"/>
              <a:t>	„~ </a:t>
            </a:r>
            <a:r>
              <a:rPr lang="hu-HU" b="1" i="1" dirty="0"/>
              <a:t>Ha</a:t>
            </a:r>
            <a:r>
              <a:rPr lang="hu-HU" i="1" dirty="0"/>
              <a:t> az adventnép </a:t>
            </a:r>
            <a:r>
              <a:rPr lang="hu-HU" b="1" i="1" dirty="0"/>
              <a:t>nem </a:t>
            </a:r>
            <a:r>
              <a:rPr lang="hu-HU" b="1" i="1" dirty="0" smtClean="0"/>
              <a:t>	ébred </a:t>
            </a:r>
            <a:r>
              <a:rPr lang="hu-HU" i="1" dirty="0"/>
              <a:t>fel, </a:t>
            </a:r>
            <a:r>
              <a:rPr lang="hu-HU" b="1" i="1" dirty="0"/>
              <a:t>Isten belülről </a:t>
            </a:r>
            <a:r>
              <a:rPr lang="hu-HU" b="1" i="1" dirty="0" smtClean="0"/>
              <a:t>	hamis 	tanításokat 	</a:t>
            </a:r>
            <a:r>
              <a:rPr lang="hu-HU" i="1" dirty="0" smtClean="0"/>
              <a:t>(</a:t>
            </a:r>
            <a:r>
              <a:rPr lang="hu-HU" i="1" dirty="0"/>
              <a:t>téveszméket), </a:t>
            </a:r>
            <a:r>
              <a:rPr lang="hu-HU" b="1" i="1" dirty="0"/>
              <a:t>kívülről</a:t>
            </a:r>
            <a:r>
              <a:rPr lang="hu-HU" i="1" dirty="0"/>
              <a:t> </a:t>
            </a:r>
            <a:r>
              <a:rPr lang="hu-HU" i="1" dirty="0" smtClean="0"/>
              <a:t>	pedig </a:t>
            </a:r>
            <a:r>
              <a:rPr lang="hu-HU" i="1" dirty="0"/>
              <a:t>külső (társadalmi) 	</a:t>
            </a:r>
            <a:r>
              <a:rPr lang="hu-HU" b="1" i="1" dirty="0"/>
              <a:t>nehézségeket </a:t>
            </a:r>
            <a:r>
              <a:rPr lang="hu-HU" b="1" i="1" dirty="0" smtClean="0"/>
              <a:t>fog	megengedni</a:t>
            </a:r>
            <a:r>
              <a:rPr lang="hu-HU" i="1" dirty="0"/>
              <a:t>, hogy </a:t>
            </a:r>
            <a:r>
              <a:rPr lang="hu-HU" i="1" dirty="0" smtClean="0"/>
              <a:t>népe 	felébredjen.~</a:t>
            </a:r>
            <a:r>
              <a:rPr lang="hu-HU" dirty="0" smtClean="0"/>
              <a:t>” </a:t>
            </a:r>
            <a:r>
              <a:rPr lang="hu-HU" dirty="0"/>
              <a:t>	(EGW)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Bevezetés</a:t>
            </a:r>
            <a:endParaRPr lang="hu-HU" b="1" dirty="0"/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2486" y="1825625"/>
            <a:ext cx="4513027" cy="4351338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4149" y="1825625"/>
            <a:ext cx="4237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Még közelebb kell kerülnünk Istenhez... Hogy lehet, hogy </a:t>
            </a:r>
            <a:r>
              <a:rPr lang="hu-HU" b="1" i="1" dirty="0"/>
              <a:t>szívünk oly közömbös Isten szeretete iránt</a:t>
            </a:r>
            <a:r>
              <a:rPr lang="hu-HU" i="1" dirty="0"/>
              <a:t>? Hogy lehet, hogy oly keményen ítéltük meg mennyei Atyánkat? </a:t>
            </a: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Az </a:t>
            </a:r>
            <a:r>
              <a:rPr lang="hu-HU" i="1" dirty="0"/>
              <a:t>Istentől kapott világosságból tudom, hogy </a:t>
            </a:r>
            <a:r>
              <a:rPr lang="hu-HU" b="1" i="1" dirty="0"/>
              <a:t>Sátán minden lehetséges módon félremagyarázta Istenünket</a:t>
            </a:r>
            <a:r>
              <a:rPr lang="hu-HU" i="1" dirty="0"/>
              <a:t>. Pokoli árnyékát utunkra vetette, hogy </a:t>
            </a:r>
            <a:r>
              <a:rPr lang="hu-HU" b="1" i="1" dirty="0"/>
              <a:t>ne ismerjük fel Istenünket az irgalom, a könyörület és az igazság Isteneként</a:t>
            </a:r>
            <a:r>
              <a:rPr lang="hu-HU" i="1" dirty="0"/>
              <a:t>. </a:t>
            </a:r>
          </a:p>
          <a:p>
            <a:pPr marL="0" indent="0">
              <a:buNone/>
            </a:pPr>
            <a:r>
              <a:rPr lang="hu-HU" dirty="0"/>
              <a:t>(South Lancaster, 1889. január 19-én tartott prédikáció, címe: „Őbenne világosság van.” Megjelent </a:t>
            </a:r>
            <a:r>
              <a:rPr lang="hu-HU" dirty="0" smtClean="0"/>
              <a:t>R&amp;H, </a:t>
            </a:r>
            <a:r>
              <a:rPr lang="hu-HU" dirty="0"/>
              <a:t>1889. február 26.)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19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Amint </a:t>
            </a:r>
            <a:r>
              <a:rPr lang="hu-HU" b="1" i="1" dirty="0"/>
              <a:t>a bűnbánó bűnös </a:t>
            </a:r>
            <a:r>
              <a:rPr lang="hu-HU" i="1" dirty="0"/>
              <a:t>Isten előtti bűnbánattal </a:t>
            </a:r>
            <a:r>
              <a:rPr lang="hu-HU" b="1" i="1" dirty="0"/>
              <a:t>megérti Krisztus érte való közbenjárását</a:t>
            </a:r>
            <a:r>
              <a:rPr lang="hu-HU" i="1" dirty="0"/>
              <a:t> és </a:t>
            </a:r>
            <a:r>
              <a:rPr lang="hu-HU" b="1" i="1" dirty="0"/>
              <a:t>elfogadja ezt</a:t>
            </a:r>
            <a:r>
              <a:rPr lang="hu-HU" i="1" dirty="0"/>
              <a:t>, mint egyetlen reménységét ebben és az eljövendő életben, </a:t>
            </a:r>
            <a:r>
              <a:rPr lang="hu-HU" b="1" i="1" dirty="0"/>
              <a:t>bűnei megbocsátást nyernek</a:t>
            </a:r>
            <a:r>
              <a:rPr lang="hu-HU" i="1" dirty="0"/>
              <a:t>. </a:t>
            </a:r>
            <a:endParaRPr lang="hu-HU" i="1" dirty="0" smtClean="0"/>
          </a:p>
          <a:p>
            <a:pPr marL="0" indent="0">
              <a:buNone/>
            </a:pPr>
            <a:r>
              <a:rPr lang="hu-HU" b="1" i="1" dirty="0" smtClean="0"/>
              <a:t>Ez</a:t>
            </a:r>
            <a:r>
              <a:rPr lang="hu-HU" i="1" dirty="0" smtClean="0"/>
              <a:t> </a:t>
            </a:r>
            <a:r>
              <a:rPr lang="hu-HU" i="1" dirty="0"/>
              <a:t>a hit általi megigazulás…</a:t>
            </a:r>
          </a:p>
          <a:p>
            <a:pPr marL="0" indent="0">
              <a:buNone/>
            </a:pPr>
            <a:r>
              <a:rPr lang="hu-HU" b="1" i="1" dirty="0"/>
              <a:t>A bűnbocsánat és a megigazulás egy és ugyanaz. </a:t>
            </a:r>
            <a:r>
              <a:rPr lang="hu-HU" i="1" dirty="0"/>
              <a:t>A hívő hit által a lázadó, vagyis a bűn és a Sátán gyermeke állapotából átkerül Krisztus Jézus hűséges alattvalójának állapotába, de nem valamely eredendő jóság okán, hanem mivel Krisztus gyermekévé fogadja őt.</a:t>
            </a:r>
          </a:p>
          <a:p>
            <a:pPr marL="0" indent="0">
              <a:buNone/>
            </a:pPr>
            <a:r>
              <a:rPr lang="hu-HU" dirty="0"/>
              <a:t>(1891. február 27-én írt 21. kézirat. S.D.A. </a:t>
            </a:r>
            <a:r>
              <a:rPr lang="hu-HU" dirty="0" err="1"/>
              <a:t>Bible</a:t>
            </a:r>
            <a:r>
              <a:rPr lang="hu-HU" dirty="0"/>
              <a:t> </a:t>
            </a:r>
            <a:r>
              <a:rPr lang="hu-HU" dirty="0" err="1"/>
              <a:t>Commentary</a:t>
            </a:r>
            <a:r>
              <a:rPr lang="hu-HU" dirty="0"/>
              <a:t>, 6:1070, 1071-ben.)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8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064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838200" y="949234"/>
            <a:ext cx="5181600" cy="5227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/>
              <a:t>„</a:t>
            </a:r>
            <a:r>
              <a:rPr lang="da-DK" i="1" dirty="0"/>
              <a:t>Újra és újra megmutatták nekem, hogy Isten népének </a:t>
            </a:r>
            <a:r>
              <a:rPr lang="da-DK" b="1" i="1" dirty="0"/>
              <a:t>nem szabad halott tényeknek tekintenie </a:t>
            </a:r>
            <a:r>
              <a:rPr lang="da-DK" i="1" dirty="0"/>
              <a:t>múltbeli tapasztalatait. Nem szabad úgy kezelnünk az ezekről a tapasztalatokról szóló feljegyzéseket, mint a tavalyi évkönyvet. </a:t>
            </a:r>
            <a:r>
              <a:rPr lang="da-DK" b="1" i="1" u="sng" dirty="0"/>
              <a:t>Emlékezetben kell tartanunk </a:t>
            </a:r>
            <a:r>
              <a:rPr lang="da-DK" i="1" dirty="0"/>
              <a:t>a feljegyzést; </a:t>
            </a:r>
            <a:r>
              <a:rPr lang="da-DK" b="1" i="1" dirty="0"/>
              <a:t>mert a történelem ismételni fogja önmagát</a:t>
            </a:r>
            <a:r>
              <a:rPr lang="da-DK" i="1" dirty="0"/>
              <a:t>. Az éjszaka titkainak sötétségét </a:t>
            </a:r>
            <a:r>
              <a:rPr lang="da-DK" b="1" i="1" dirty="0"/>
              <a:t>mennyei fénnyel kell megvilágítani</a:t>
            </a:r>
            <a:r>
              <a:rPr lang="hu-HU" i="1" dirty="0"/>
              <a:t>”</a:t>
            </a:r>
            <a:r>
              <a:rPr lang="da-DK" i="1" dirty="0"/>
              <a:t>.</a:t>
            </a:r>
            <a:endParaRPr lang="hu-HU" dirty="0"/>
          </a:p>
          <a:p>
            <a:pPr marL="457200" lvl="1" indent="0">
              <a:buNone/>
            </a:pPr>
            <a:r>
              <a:rPr lang="da-DK" dirty="0"/>
              <a:t>(E. G. White levele A. G. Daniellshez</a:t>
            </a:r>
            <a:r>
              <a:rPr lang="hu-HU" dirty="0"/>
              <a:t>, </a:t>
            </a:r>
            <a:r>
              <a:rPr lang="da-DK" dirty="0"/>
              <a:t>1903. november</a:t>
            </a:r>
            <a:r>
              <a:rPr lang="hu-HU" dirty="0"/>
              <a:t> </a:t>
            </a:r>
            <a:r>
              <a:rPr lang="da-DK" dirty="0"/>
              <a:t>1-én</a:t>
            </a:r>
            <a:r>
              <a:rPr lang="hu-HU" dirty="0"/>
              <a:t>,</a:t>
            </a:r>
            <a:r>
              <a:rPr lang="da-DK" dirty="0"/>
              <a:t> 346. számú kézirat)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1543" y="1386683"/>
            <a:ext cx="296291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hu-HU" b="1" dirty="0" smtClean="0"/>
              <a:t>Miért kellenek, mire valók a tájékozódási pontok?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682239"/>
            <a:ext cx="10515600" cy="3494723"/>
          </a:xfrm>
        </p:spPr>
        <p:txBody>
          <a:bodyPr>
            <a:normAutofit/>
          </a:bodyPr>
          <a:lstStyle/>
          <a:p>
            <a:r>
              <a:rPr lang="hu-HU" i="1" dirty="0" smtClean="0"/>
              <a:t>„</a:t>
            </a:r>
            <a:r>
              <a:rPr lang="en-US" i="1" dirty="0" err="1" smtClean="0"/>
              <a:t>Mindez</a:t>
            </a:r>
            <a:r>
              <a:rPr lang="en-US" i="1" dirty="0" smtClean="0"/>
              <a:t> </a:t>
            </a:r>
            <a:r>
              <a:rPr lang="en-US" i="1" dirty="0" err="1"/>
              <a:t>pedig</a:t>
            </a:r>
            <a:r>
              <a:rPr lang="en-US" i="1" dirty="0"/>
              <a:t> a </a:t>
            </a:r>
            <a:r>
              <a:rPr lang="en-US" i="1" dirty="0" err="1"/>
              <a:t>sok</a:t>
            </a:r>
            <a:r>
              <a:rPr lang="en-US" i="1" dirty="0"/>
              <a:t> </a:t>
            </a:r>
            <a:r>
              <a:rPr lang="en-US" i="1" dirty="0" err="1"/>
              <a:t>nyomorúságnak</a:t>
            </a:r>
            <a:r>
              <a:rPr lang="en-US" i="1" dirty="0"/>
              <a:t> </a:t>
            </a:r>
            <a:r>
              <a:rPr lang="en-US" b="1" i="1" dirty="0" err="1" smtClean="0"/>
              <a:t>kezdete</a:t>
            </a:r>
            <a:r>
              <a:rPr lang="hu-HU" i="1" dirty="0" smtClean="0"/>
              <a:t>”</a:t>
            </a:r>
            <a:r>
              <a:rPr lang="en-US" dirty="0" smtClean="0"/>
              <a:t>.</a:t>
            </a:r>
            <a:r>
              <a:rPr lang="hu-HU" dirty="0" smtClean="0"/>
              <a:t> (Mt.24:8.)</a:t>
            </a:r>
          </a:p>
          <a:p>
            <a:r>
              <a:rPr lang="hu-HU" i="1" dirty="0" smtClean="0"/>
              <a:t>„És </a:t>
            </a:r>
            <a:r>
              <a:rPr lang="hu-HU" i="1" dirty="0"/>
              <a:t>igen </a:t>
            </a:r>
            <a:r>
              <a:rPr lang="hu-HU" b="1" i="1" dirty="0"/>
              <a:t>biztos</a:t>
            </a:r>
            <a:r>
              <a:rPr lang="hu-HU" i="1" dirty="0"/>
              <a:t> nálunk </a:t>
            </a:r>
            <a:r>
              <a:rPr lang="hu-HU" b="1" i="1" dirty="0"/>
              <a:t>a prófétai </a:t>
            </a:r>
            <a:r>
              <a:rPr lang="hu-HU" b="1" i="1" dirty="0" smtClean="0"/>
              <a:t>beszéd</a:t>
            </a:r>
            <a:r>
              <a:rPr lang="hu-HU" i="1" dirty="0" smtClean="0"/>
              <a:t>, amelyre </a:t>
            </a:r>
            <a:r>
              <a:rPr lang="hu-HU" i="1" dirty="0"/>
              <a:t>jól teszitek, ha figyelmeztek, mint </a:t>
            </a:r>
            <a:r>
              <a:rPr lang="hu-HU" b="1" i="1" dirty="0" smtClean="0"/>
              <a:t>sötét </a:t>
            </a:r>
            <a:r>
              <a:rPr lang="hu-HU" b="1" i="1" dirty="0"/>
              <a:t>helyen világító szövétnekre</a:t>
            </a:r>
            <a:r>
              <a:rPr lang="hu-HU" i="1" dirty="0"/>
              <a:t>, míg </a:t>
            </a:r>
            <a:r>
              <a:rPr lang="hu-HU" b="1" i="1" dirty="0"/>
              <a:t>nappal </a:t>
            </a:r>
            <a:r>
              <a:rPr lang="hu-HU" b="1" i="1" dirty="0" smtClean="0"/>
              <a:t>virrad </a:t>
            </a:r>
            <a:r>
              <a:rPr lang="hu-HU" b="1" i="1" dirty="0"/>
              <a:t>és hajnalcsillag kél fel szívetekben</a:t>
            </a:r>
            <a:r>
              <a:rPr lang="hu-HU" i="1" dirty="0" smtClean="0"/>
              <a:t>;</a:t>
            </a:r>
            <a:r>
              <a:rPr lang="hu-HU" dirty="0" smtClean="0"/>
              <a:t> (II.Pét.1:19.)</a:t>
            </a:r>
          </a:p>
          <a:p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23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81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84069"/>
            <a:ext cx="10515600" cy="5192894"/>
          </a:xfrm>
        </p:spPr>
        <p:txBody>
          <a:bodyPr/>
          <a:lstStyle/>
          <a:p>
            <a:r>
              <a:rPr lang="hu-HU" i="1" dirty="0" smtClean="0"/>
              <a:t>„Szeretteim</a:t>
            </a:r>
            <a:r>
              <a:rPr lang="hu-HU" i="1" dirty="0"/>
              <a:t>, </a:t>
            </a:r>
            <a:r>
              <a:rPr lang="hu-HU" b="1" i="1" dirty="0"/>
              <a:t>ne </a:t>
            </a:r>
            <a:r>
              <a:rPr lang="hu-HU" b="1" i="1" dirty="0" smtClean="0"/>
              <a:t>higgyetek </a:t>
            </a:r>
            <a:r>
              <a:rPr lang="hu-HU" b="1" i="1" dirty="0"/>
              <a:t>minden léleknek</a:t>
            </a:r>
            <a:r>
              <a:rPr lang="hu-HU" i="1" dirty="0"/>
              <a:t>, hanem próbáljátok meg a lelkeket, ha Istentől vannak-é; mert </a:t>
            </a:r>
            <a:r>
              <a:rPr lang="hu-HU" b="1" i="1" dirty="0"/>
              <a:t>sok hamis próféta</a:t>
            </a:r>
            <a:r>
              <a:rPr lang="hu-HU" i="1" dirty="0"/>
              <a:t> jött ki a </a:t>
            </a:r>
            <a:r>
              <a:rPr lang="hu-HU" i="1" dirty="0" smtClean="0"/>
              <a:t>világba.</a:t>
            </a:r>
            <a:r>
              <a:rPr lang="hu-HU" i="1" dirty="0"/>
              <a:t> </a:t>
            </a:r>
            <a:r>
              <a:rPr lang="hu-HU" i="1" dirty="0" smtClean="0"/>
              <a:t>Erről </a:t>
            </a:r>
            <a:r>
              <a:rPr lang="hu-HU" i="1" dirty="0"/>
              <a:t>ismerjétek meg az Isten Lelkét: </a:t>
            </a:r>
            <a:r>
              <a:rPr lang="hu-HU" b="1" i="1" dirty="0"/>
              <a:t>valamely lélek Jézust testben megjelent Krisztusnak vallja</a:t>
            </a:r>
            <a:r>
              <a:rPr lang="hu-HU" i="1" dirty="0"/>
              <a:t>, az </a:t>
            </a:r>
            <a:r>
              <a:rPr lang="hu-HU" b="1" i="1" dirty="0"/>
              <a:t>Istentől </a:t>
            </a:r>
            <a:r>
              <a:rPr lang="hu-HU" b="1" i="1" dirty="0" smtClean="0"/>
              <a:t>van</a:t>
            </a:r>
            <a:r>
              <a:rPr lang="hu-HU" i="1" dirty="0" smtClean="0"/>
              <a:t>. És </a:t>
            </a:r>
            <a:r>
              <a:rPr lang="hu-HU" i="1" dirty="0"/>
              <a:t>valamely lélek </a:t>
            </a:r>
            <a:r>
              <a:rPr lang="hu-HU" b="1" i="1" dirty="0"/>
              <a:t>nem vallja </a:t>
            </a:r>
            <a:r>
              <a:rPr lang="hu-HU" i="1" dirty="0"/>
              <a:t>Jézust testben megjelent Krisztusnak, </a:t>
            </a:r>
            <a:r>
              <a:rPr lang="hu-HU" b="1" i="1" dirty="0"/>
              <a:t>nincsen az Istentől</a:t>
            </a:r>
            <a:r>
              <a:rPr lang="hu-HU" i="1" dirty="0"/>
              <a:t>: és az az A</a:t>
            </a:r>
            <a:r>
              <a:rPr lang="hu-HU" i="1" dirty="0" smtClean="0"/>
              <a:t>ntikrisztus </a:t>
            </a:r>
            <a:r>
              <a:rPr lang="hu-HU" i="1" dirty="0" err="1"/>
              <a:t>lelke</a:t>
            </a:r>
            <a:r>
              <a:rPr lang="hu-HU" i="1" dirty="0"/>
              <a:t>, a melyről hallottátok, hogy </a:t>
            </a:r>
            <a:r>
              <a:rPr lang="hu-HU" i="1" dirty="0" err="1"/>
              <a:t>eljő</a:t>
            </a:r>
            <a:r>
              <a:rPr lang="hu-HU" i="1" dirty="0"/>
              <a:t>; és most e világban van már</a:t>
            </a:r>
            <a:r>
              <a:rPr lang="hu-HU" i="1" dirty="0" smtClean="0"/>
              <a:t>.” </a:t>
            </a:r>
            <a:r>
              <a:rPr lang="hu-HU" dirty="0" smtClean="0"/>
              <a:t>(I.Jn.4:1-3.)</a:t>
            </a:r>
          </a:p>
          <a:p>
            <a:r>
              <a:rPr lang="hu-HU" i="1" dirty="0"/>
              <a:t>„Kelj fel, </a:t>
            </a:r>
            <a:r>
              <a:rPr lang="hu-HU" b="1" i="1" dirty="0"/>
              <a:t>világosodjál</a:t>
            </a:r>
            <a:r>
              <a:rPr lang="hu-HU" i="1" dirty="0"/>
              <a:t>, mert eljött világosságod és az Úr dicsősége rajtad feltámadt. Mert </a:t>
            </a:r>
            <a:r>
              <a:rPr lang="hu-HU" i="1" dirty="0" err="1"/>
              <a:t>ímé</a:t>
            </a:r>
            <a:r>
              <a:rPr lang="hu-HU" i="1" dirty="0"/>
              <a:t>, </a:t>
            </a:r>
            <a:r>
              <a:rPr lang="hu-HU" b="1" i="1" dirty="0"/>
              <a:t>sötétség borítja a földet </a:t>
            </a:r>
            <a:r>
              <a:rPr lang="hu-HU" i="1" dirty="0"/>
              <a:t>és éjszaka a népeket, de </a:t>
            </a:r>
            <a:r>
              <a:rPr lang="hu-HU" b="1" i="1" dirty="0"/>
              <a:t>rajtad feltámad az Úr és dicsősége rajtad </a:t>
            </a:r>
            <a:r>
              <a:rPr lang="hu-HU" b="1" i="1" dirty="0" err="1"/>
              <a:t>megláttatik</a:t>
            </a:r>
            <a:r>
              <a:rPr lang="hu-HU" i="1" dirty="0"/>
              <a:t>. És népek jönnek világosságodhoz, és királyok a néked feltámadott fényességhez.” </a:t>
            </a:r>
            <a:r>
              <a:rPr lang="hu-HU" dirty="0"/>
              <a:t>(Ésa.60:2.)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4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 smtClean="0"/>
              <a:t>„Mert </a:t>
            </a:r>
            <a:r>
              <a:rPr lang="hu-HU" b="1" i="1" dirty="0" smtClean="0"/>
              <a:t>hamis Krisztusok és hamis próféták támadnak</a:t>
            </a:r>
            <a:r>
              <a:rPr lang="hu-HU" i="1" dirty="0" smtClean="0"/>
              <a:t>, és nagy jeleket és csodákat tesznek, annyira, hogy </a:t>
            </a:r>
            <a:r>
              <a:rPr lang="hu-HU" b="1" i="1" dirty="0" smtClean="0"/>
              <a:t>elhitessék</a:t>
            </a:r>
            <a:r>
              <a:rPr lang="hu-HU" i="1" dirty="0" smtClean="0"/>
              <a:t>, ha lehet, a </a:t>
            </a:r>
            <a:r>
              <a:rPr lang="hu-HU" b="1" i="1" dirty="0" smtClean="0"/>
              <a:t>választottakat</a:t>
            </a:r>
            <a:r>
              <a:rPr lang="hu-HU" i="1" dirty="0" smtClean="0"/>
              <a:t> is”. </a:t>
            </a:r>
            <a:r>
              <a:rPr lang="hu-HU" dirty="0" smtClean="0"/>
              <a:t>(Mt.24:24.)</a:t>
            </a:r>
          </a:p>
          <a:p>
            <a:r>
              <a:rPr lang="hu-HU" dirty="0" smtClean="0"/>
              <a:t>„</a:t>
            </a:r>
            <a:r>
              <a:rPr lang="hu-HU" i="1" dirty="0" smtClean="0"/>
              <a:t>Mert </a:t>
            </a:r>
            <a:r>
              <a:rPr lang="hu-HU" i="1" dirty="0"/>
              <a:t>lesz idő, mikor </a:t>
            </a:r>
            <a:r>
              <a:rPr lang="hu-HU" b="1" i="1" dirty="0"/>
              <a:t>az egészséges tudományt el nem szenvedik</a:t>
            </a:r>
            <a:r>
              <a:rPr lang="hu-HU" i="1" dirty="0"/>
              <a:t>, hanem a saját kívánságaik szerint </a:t>
            </a:r>
            <a:r>
              <a:rPr lang="hu-HU" b="1" i="1" dirty="0"/>
              <a:t>gyűjtenek magoknak tanítókat</a:t>
            </a:r>
            <a:r>
              <a:rPr lang="hu-HU" i="1" dirty="0"/>
              <a:t>, mert viszket a </a:t>
            </a:r>
            <a:r>
              <a:rPr lang="hu-HU" i="1" dirty="0" smtClean="0"/>
              <a:t>fülük</a:t>
            </a:r>
            <a:r>
              <a:rPr lang="hu-HU" dirty="0" smtClean="0"/>
              <a:t>”… (.Tim.4:3.)</a:t>
            </a:r>
            <a:endParaRPr lang="hu-HU" dirty="0"/>
          </a:p>
          <a:p>
            <a:r>
              <a:rPr lang="hu-HU" i="1" dirty="0" smtClean="0"/>
              <a:t>„Kicsoda </a:t>
            </a:r>
            <a:r>
              <a:rPr lang="hu-HU" i="1" dirty="0"/>
              <a:t>hát </a:t>
            </a:r>
            <a:r>
              <a:rPr lang="hu-HU" b="1" i="1" dirty="0"/>
              <a:t>a hű és bölcs szolga</a:t>
            </a:r>
            <a:r>
              <a:rPr lang="hu-HU" i="1" dirty="0"/>
              <a:t>, a kit az ő ura </a:t>
            </a:r>
            <a:r>
              <a:rPr lang="hu-HU" b="1" i="1" dirty="0"/>
              <a:t>gondviselővé </a:t>
            </a:r>
            <a:r>
              <a:rPr lang="hu-HU" b="1" i="1" dirty="0" smtClean="0"/>
              <a:t>tett </a:t>
            </a:r>
            <a:r>
              <a:rPr lang="hu-HU" b="1" i="1" dirty="0"/>
              <a:t>az ő házanépén</a:t>
            </a:r>
            <a:r>
              <a:rPr lang="hu-HU" i="1" dirty="0"/>
              <a:t>, hogy a maga </a:t>
            </a:r>
            <a:r>
              <a:rPr lang="hu-HU" b="1" i="1" dirty="0"/>
              <a:t>idejében adjon azoknak eledelt</a:t>
            </a:r>
            <a:r>
              <a:rPr lang="hu-HU" i="1" dirty="0" smtClean="0"/>
              <a:t>?... </a:t>
            </a:r>
            <a:r>
              <a:rPr lang="hu-HU" i="1" dirty="0"/>
              <a:t>Ha pedig ama </a:t>
            </a:r>
            <a:r>
              <a:rPr lang="hu-HU" b="1" i="1" dirty="0"/>
              <a:t>gonosz szolga így szólna az ő szívében</a:t>
            </a:r>
            <a:r>
              <a:rPr lang="hu-HU" i="1" dirty="0"/>
              <a:t>: </a:t>
            </a:r>
            <a:r>
              <a:rPr lang="hu-HU" b="1" i="1" dirty="0"/>
              <a:t>Halogatja</a:t>
            </a:r>
            <a:r>
              <a:rPr lang="hu-HU" i="1" dirty="0"/>
              <a:t> még az én </a:t>
            </a:r>
            <a:r>
              <a:rPr lang="hu-HU" b="1" i="1" dirty="0"/>
              <a:t>uram a</a:t>
            </a:r>
            <a:r>
              <a:rPr lang="hu-HU" i="1" dirty="0"/>
              <a:t> </a:t>
            </a:r>
            <a:r>
              <a:rPr lang="hu-HU" b="1" i="1" dirty="0"/>
              <a:t>hazajövetelt</a:t>
            </a:r>
            <a:r>
              <a:rPr lang="hu-HU" i="1" dirty="0" smtClean="0"/>
              <a:t>; És </a:t>
            </a:r>
            <a:r>
              <a:rPr lang="hu-HU" i="1" dirty="0"/>
              <a:t>az ő </a:t>
            </a:r>
            <a:r>
              <a:rPr lang="hu-HU" b="1" i="1" dirty="0"/>
              <a:t>szolgatársait verni kezdené</a:t>
            </a:r>
            <a:r>
              <a:rPr lang="hu-HU" i="1" dirty="0"/>
              <a:t>, </a:t>
            </a:r>
            <a:r>
              <a:rPr lang="hu-HU" b="1" i="1" dirty="0"/>
              <a:t>a részegesekkel pedig enni és inni </a:t>
            </a:r>
            <a:r>
              <a:rPr lang="hu-HU" b="1" i="1" dirty="0" smtClean="0"/>
              <a:t>kezd”</a:t>
            </a:r>
            <a:r>
              <a:rPr lang="hu-HU" i="1" dirty="0" smtClean="0"/>
              <a:t>… </a:t>
            </a:r>
            <a:r>
              <a:rPr lang="hu-HU" dirty="0" smtClean="0"/>
              <a:t>(Mt.24:45,48,49.)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64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609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332411"/>
            <a:ext cx="6511835" cy="484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da-DK" i="1" dirty="0" smtClean="0"/>
              <a:t>Újra </a:t>
            </a:r>
            <a:r>
              <a:rPr lang="da-DK" i="1" dirty="0"/>
              <a:t>és újra megmutatták nekem, hogy Isten népének nem szabad halott tényeknek tekintenie múltbeli tapasztalatait. Nem szabad úgy kezelnünk az ezekről a tapasztalatokról szóló feljegyzéseket, mint a tavalyi évkönyvet. Emlékezetben kell tartanunk a feljegyzést; </a:t>
            </a:r>
            <a:r>
              <a:rPr lang="da-DK" b="1" i="1" dirty="0"/>
              <a:t>mert a történelem ismételni fogja önmagát</a:t>
            </a:r>
            <a:r>
              <a:rPr lang="da-DK" i="1" dirty="0"/>
              <a:t>. Az éjszaka titkainak sötétségét mennyei fénnyel kell </a:t>
            </a:r>
            <a:r>
              <a:rPr lang="da-DK" i="1" dirty="0" smtClean="0"/>
              <a:t>megvilágítani</a:t>
            </a:r>
            <a:r>
              <a:rPr lang="hu-HU" i="1" dirty="0" smtClean="0"/>
              <a:t>”</a:t>
            </a:r>
            <a:r>
              <a:rPr lang="da-DK" i="1" dirty="0" smtClean="0"/>
              <a:t>.</a:t>
            </a:r>
            <a:endParaRPr lang="hu-HU" dirty="0"/>
          </a:p>
          <a:p>
            <a:pPr marL="457200" lvl="1" indent="0">
              <a:buNone/>
            </a:pPr>
            <a:r>
              <a:rPr lang="da-DK" dirty="0" smtClean="0"/>
              <a:t>(</a:t>
            </a:r>
            <a:r>
              <a:rPr lang="da-DK" dirty="0"/>
              <a:t>E. G. White levele A. G. </a:t>
            </a:r>
            <a:r>
              <a:rPr lang="da-DK" dirty="0" smtClean="0"/>
              <a:t>Daniellshez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da-DK" dirty="0" smtClean="0"/>
              <a:t>1903</a:t>
            </a:r>
            <a:r>
              <a:rPr lang="da-DK" dirty="0"/>
              <a:t>. </a:t>
            </a:r>
            <a:r>
              <a:rPr lang="da-DK" dirty="0" smtClean="0"/>
              <a:t>november</a:t>
            </a:r>
            <a:r>
              <a:rPr lang="hu-HU" dirty="0"/>
              <a:t> </a:t>
            </a:r>
            <a:r>
              <a:rPr lang="da-DK" dirty="0" smtClean="0"/>
              <a:t>1-én</a:t>
            </a:r>
            <a:r>
              <a:rPr lang="hu-HU" dirty="0" smtClean="0"/>
              <a:t>,</a:t>
            </a:r>
            <a:r>
              <a:rPr lang="da-DK" dirty="0" smtClean="0"/>
              <a:t> 346</a:t>
            </a:r>
            <a:r>
              <a:rPr lang="da-DK" dirty="0"/>
              <a:t>. számú kézirat)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File:A.G. Daniels.jpg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53" y="1184365"/>
            <a:ext cx="29613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37376"/>
            <a:ext cx="7384105" cy="3409687"/>
          </a:xfrm>
        </p:spPr>
      </p:pic>
      <p:pic>
        <p:nvPicPr>
          <p:cNvPr id="6" name="Picture 2" descr="File:A.G. Daniels.jpg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11" y="1799499"/>
            <a:ext cx="29613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hu-HU" b="1" dirty="0" smtClean="0"/>
              <a:t>Az 1848-as szombatkonferenciák eredménye: </a:t>
            </a:r>
            <a:r>
              <a:rPr lang="hu-HU" b="1" dirty="0"/>
              <a:t>a</a:t>
            </a:r>
            <a:r>
              <a:rPr lang="hu-HU" b="1" dirty="0" smtClean="0"/>
              <a:t> történelmi adventizmus rendszerezése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b="1" dirty="0" smtClean="0"/>
              <a:t>Az 1844-es csalódás után nincs </a:t>
            </a:r>
            <a:r>
              <a:rPr lang="hu-HU" b="1" dirty="0"/>
              <a:t>egységes hit </a:t>
            </a:r>
            <a:r>
              <a:rPr lang="hu-HU" dirty="0"/>
              <a:t>a néhány száz </a:t>
            </a:r>
            <a:r>
              <a:rPr lang="hu-HU" dirty="0" smtClean="0"/>
              <a:t>megmaradt adventváró hívő </a:t>
            </a:r>
            <a:r>
              <a:rPr lang="hu-HU" dirty="0"/>
              <a:t>között sem!</a:t>
            </a:r>
          </a:p>
          <a:p>
            <a:pPr lvl="2"/>
            <a:r>
              <a:rPr lang="hu-HU" b="1" dirty="0"/>
              <a:t>Első un. „</a:t>
            </a:r>
            <a:r>
              <a:rPr lang="hu-HU" b="1" i="1" dirty="0"/>
              <a:t>Szombatkonferencia”</a:t>
            </a:r>
            <a:r>
              <a:rPr lang="hu-HU" dirty="0"/>
              <a:t>: </a:t>
            </a:r>
            <a:endParaRPr lang="hu-HU" dirty="0" smtClean="0"/>
          </a:p>
          <a:p>
            <a:pPr lvl="3"/>
            <a:r>
              <a:rPr lang="da-DK" b="1" dirty="0" smtClean="0"/>
              <a:t>1848</a:t>
            </a:r>
            <a:r>
              <a:rPr lang="da-DK" b="1" dirty="0"/>
              <a:t>. április 20-tól 24-ig </a:t>
            </a:r>
            <a:r>
              <a:rPr lang="da-DK" dirty="0" smtClean="0"/>
              <a:t>tartották, Rock</a:t>
            </a:r>
            <a:r>
              <a:rPr lang="hu-HU" dirty="0" smtClean="0"/>
              <a:t>y</a:t>
            </a:r>
            <a:r>
              <a:rPr lang="da-DK" dirty="0" smtClean="0"/>
              <a:t> </a:t>
            </a:r>
            <a:r>
              <a:rPr lang="da-DK" dirty="0"/>
              <a:t>Hill-ben, Connecticutban</a:t>
            </a:r>
            <a:r>
              <a:rPr lang="da-DK" dirty="0" smtClean="0"/>
              <a:t>.</a:t>
            </a:r>
            <a:endParaRPr lang="hu-HU" dirty="0" smtClean="0"/>
          </a:p>
          <a:p>
            <a:pPr lvl="3"/>
            <a:r>
              <a:rPr lang="da-DK" dirty="0" smtClean="0"/>
              <a:t> </a:t>
            </a:r>
            <a:r>
              <a:rPr lang="da-DK" b="1" dirty="0"/>
              <a:t>Körülbelül ötvenen </a:t>
            </a:r>
            <a:r>
              <a:rPr lang="da-DK" dirty="0"/>
              <a:t>jelentek </a:t>
            </a:r>
            <a:r>
              <a:rPr lang="da-DK" dirty="0" smtClean="0"/>
              <a:t>meg</a:t>
            </a:r>
            <a:r>
              <a:rPr lang="hu-HU" dirty="0" smtClean="0"/>
              <a:t>;</a:t>
            </a:r>
            <a:r>
              <a:rPr lang="da-DK" dirty="0" smtClean="0"/>
              <a:t> Hosszú </a:t>
            </a:r>
            <a:r>
              <a:rPr lang="da-DK" dirty="0"/>
              <a:t>órákat töltöttek imádsággal és buzgó bibliatanulmányozással.</a:t>
            </a:r>
            <a:r>
              <a:rPr lang="hu-HU" dirty="0"/>
              <a:t> (</a:t>
            </a:r>
            <a:r>
              <a:rPr lang="hu-HU" dirty="0" err="1"/>
              <a:t>Shhwarz</a:t>
            </a:r>
            <a:r>
              <a:rPr lang="hu-HU" dirty="0"/>
              <a:t>, 51. old.)</a:t>
            </a:r>
          </a:p>
          <a:p>
            <a:pPr lvl="2"/>
            <a:r>
              <a:rPr lang="hu-HU" b="1" dirty="0"/>
              <a:t>A második konferencia jellemzője</a:t>
            </a:r>
            <a:r>
              <a:rPr lang="hu-HU" dirty="0"/>
              <a:t>: „</a:t>
            </a:r>
            <a:r>
              <a:rPr lang="da-DK" dirty="0"/>
              <a:t>Bár a második konferencián résztvevők száma elmaradt az elsőétől, </a:t>
            </a:r>
            <a:r>
              <a:rPr lang="da-DK" b="1" dirty="0"/>
              <a:t>a vélemények nagyobb megosztottsága </a:t>
            </a:r>
            <a:r>
              <a:rPr lang="da-DK" dirty="0"/>
              <a:t>jellemezte, úgy tűnt, hogy minden résztvevő eltökélten ragaszkodik valamilyen kedvenc magyarázathoz.</a:t>
            </a:r>
            <a:r>
              <a:rPr lang="hu-HU" dirty="0"/>
              <a:t>” (</a:t>
            </a:r>
            <a:r>
              <a:rPr lang="hu-HU" dirty="0" err="1"/>
              <a:t>Shhwarz</a:t>
            </a:r>
            <a:r>
              <a:rPr lang="hu-HU" dirty="0"/>
              <a:t>, 51. old</a:t>
            </a:r>
            <a:r>
              <a:rPr lang="hu-HU" dirty="0" smtClean="0"/>
              <a:t>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40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>
                <a:solidFill>
                  <a:prstClr val="black"/>
                </a:solidFill>
              </a:rPr>
              <a:t>1848 őszéig </a:t>
            </a:r>
            <a:r>
              <a:rPr lang="hu-HU" b="1" dirty="0">
                <a:solidFill>
                  <a:prstClr val="black"/>
                </a:solidFill>
              </a:rPr>
              <a:t>6 konferenciát </a:t>
            </a:r>
            <a:r>
              <a:rPr lang="hu-HU" dirty="0">
                <a:solidFill>
                  <a:prstClr val="black"/>
                </a:solidFill>
              </a:rPr>
              <a:t>tartanak; </a:t>
            </a:r>
          </a:p>
          <a:p>
            <a:pPr lvl="1"/>
            <a:r>
              <a:rPr lang="hu-HU" b="1" dirty="0">
                <a:solidFill>
                  <a:prstClr val="black"/>
                </a:solidFill>
              </a:rPr>
              <a:t>Áldozatok </a:t>
            </a:r>
            <a:r>
              <a:rPr lang="hu-HU" b="1" dirty="0" smtClean="0">
                <a:solidFill>
                  <a:prstClr val="black"/>
                </a:solidFill>
              </a:rPr>
              <a:t>árán!: </a:t>
            </a:r>
            <a:r>
              <a:rPr lang="hu-HU" dirty="0">
                <a:solidFill>
                  <a:prstClr val="black"/>
                </a:solidFill>
              </a:rPr>
              <a:t>„</a:t>
            </a:r>
            <a:r>
              <a:rPr lang="da-DK" dirty="0">
                <a:solidFill>
                  <a:prstClr val="black"/>
                </a:solidFill>
              </a:rPr>
              <a:t>Mivel nem rendelkeztek olyan központi szervezettel, amely finanszírozta vonta az ilyen együttléteket, a résztvevők kénytelenek voltak a saját anyagi forrásaikra támaszkodni. James White öt héten </a:t>
            </a:r>
            <a:r>
              <a:rPr lang="da-DK" dirty="0" smtClean="0">
                <a:solidFill>
                  <a:prstClr val="black"/>
                </a:solidFill>
              </a:rPr>
              <a:t>át</a:t>
            </a:r>
            <a:r>
              <a:rPr lang="hu-HU" dirty="0" smtClean="0">
                <a:solidFill>
                  <a:prstClr val="black"/>
                </a:solidFill>
              </a:rPr>
              <a:t> (!)</a:t>
            </a:r>
            <a:r>
              <a:rPr lang="da-DK" dirty="0" smtClean="0">
                <a:solidFill>
                  <a:prstClr val="black"/>
                </a:solidFill>
              </a:rPr>
              <a:t> </a:t>
            </a:r>
            <a:r>
              <a:rPr lang="da-DK" dirty="0">
                <a:solidFill>
                  <a:prstClr val="black"/>
                </a:solidFill>
              </a:rPr>
              <a:t>szénát kaszált, hogy elég pénzt gyűjtsön Ellen és önmaga számára a New York állambeli Volney-ba és Port Gibsonba tervezett utazásukhoz, ahol a második és harmadik konferenciát tartották ugyanaz év augusztusában.</a:t>
            </a:r>
            <a:r>
              <a:rPr lang="hu-HU" dirty="0">
                <a:solidFill>
                  <a:prstClr val="black"/>
                </a:solidFill>
              </a:rPr>
              <a:t>” (</a:t>
            </a:r>
            <a:r>
              <a:rPr lang="hu-HU" dirty="0" err="1">
                <a:solidFill>
                  <a:prstClr val="black"/>
                </a:solidFill>
              </a:rPr>
              <a:t>Shhwarz</a:t>
            </a:r>
            <a:r>
              <a:rPr lang="hu-HU" dirty="0">
                <a:solidFill>
                  <a:prstClr val="black"/>
                </a:solidFill>
              </a:rPr>
              <a:t>, 51. old.)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47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1530</Words>
  <Application>Microsoft Office PowerPoint</Application>
  <PresentationFormat>Szélesvásznú</PresentationFormat>
  <Paragraphs>82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Tájékozódási pontok adventváróknak „Minthogy pedig ekképpen cselekeszem veled, készülj Istened elé, oh Izráel!”(Ám.4:12.)</vt:lpstr>
      <vt:lpstr>Bevezetés</vt:lpstr>
      <vt:lpstr>Miért kellenek, mire valók a tájékozódási pontok?</vt:lpstr>
      <vt:lpstr>PowerPoint-bemutató</vt:lpstr>
      <vt:lpstr>PowerPoint-bemutató</vt:lpstr>
      <vt:lpstr>PowerPoint-bemutató</vt:lpstr>
      <vt:lpstr>PowerPoint-bemutató</vt:lpstr>
      <vt:lpstr>Az 1848-as szombatkonferenciák eredménye: a történelmi adventizmus rendszerezése</vt:lpstr>
      <vt:lpstr>PowerPoint-bemutató</vt:lpstr>
      <vt:lpstr>PowerPoint-bemutató</vt:lpstr>
      <vt:lpstr>Krisztológia és eschatalógia</vt:lpstr>
      <vt:lpstr>PowerPoint-bemutató</vt:lpstr>
      <vt:lpstr>1888-Miért volt szükség a hit általi megigazulásra?</vt:lpstr>
      <vt:lpstr>Az adventvárás előképei, kettős próféciái, párhuzamai</vt:lpstr>
      <vt:lpstr>Párhuzamok az 1. és a 2. advent között: milyen következményei vannak ennek?</vt:lpstr>
      <vt:lpstr>Befejezés: a megújulás és reformáció sorrendjének kérdése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Tájékozódási pontok adventváróknak</dc:title>
  <dc:creator>user</dc:creator>
  <cp:lastModifiedBy>user</cp:lastModifiedBy>
  <cp:revision>38</cp:revision>
  <dcterms:created xsi:type="dcterms:W3CDTF">2023-09-18T11:49:47Z</dcterms:created>
  <dcterms:modified xsi:type="dcterms:W3CDTF">2023-11-04T11:53:36Z</dcterms:modified>
</cp:coreProperties>
</file>